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2" r:id="rId2"/>
    <p:sldMasterId id="2147483665" r:id="rId3"/>
  </p:sldMasterIdLst>
  <p:notesMasterIdLst>
    <p:notesMasterId r:id="rId26"/>
  </p:notesMasterIdLst>
  <p:sldIdLst>
    <p:sldId id="531" r:id="rId4"/>
    <p:sldId id="418" r:id="rId5"/>
    <p:sldId id="532" r:id="rId6"/>
    <p:sldId id="412" r:id="rId7"/>
    <p:sldId id="261" r:id="rId8"/>
    <p:sldId id="419" r:id="rId9"/>
    <p:sldId id="411" r:id="rId10"/>
    <p:sldId id="402" r:id="rId11"/>
    <p:sldId id="407" r:id="rId12"/>
    <p:sldId id="423" r:id="rId13"/>
    <p:sldId id="413" r:id="rId14"/>
    <p:sldId id="415" r:id="rId15"/>
    <p:sldId id="421" r:id="rId16"/>
    <p:sldId id="414" r:id="rId17"/>
    <p:sldId id="416" r:id="rId18"/>
    <p:sldId id="409" r:id="rId19"/>
    <p:sldId id="420" r:id="rId20"/>
    <p:sldId id="424" r:id="rId21"/>
    <p:sldId id="425" r:id="rId22"/>
    <p:sldId id="526" r:id="rId23"/>
    <p:sldId id="422" r:id="rId24"/>
    <p:sldId id="41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593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ill" initials="B" lastIdx="2" clrIdx="0">
    <p:extLst>
      <p:ext uri="{19B8F6BF-5375-455C-9EA6-DF929625EA0E}">
        <p15:presenceInfo xmlns:p15="http://schemas.microsoft.com/office/powerpoint/2012/main" userId="Bi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  <a:srgbClr val="99CCFF"/>
    <a:srgbClr val="FFFFCC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82" autoAdjust="0"/>
    <p:restoredTop sz="69463" autoAdjust="0"/>
  </p:normalViewPr>
  <p:slideViewPr>
    <p:cSldViewPr showGuides="1">
      <p:cViewPr varScale="1">
        <p:scale>
          <a:sx n="248" d="100"/>
          <a:sy n="248" d="100"/>
        </p:scale>
        <p:origin x="192" y="486"/>
      </p:cViewPr>
      <p:guideLst>
        <p:guide orient="horz" pos="2137"/>
        <p:guide pos="59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36576" cy="3657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gif>
</file>

<file path=ppt/media/image11.gif>
</file>

<file path=ppt/media/image12.gif>
</file>

<file path=ppt/media/image13.gif>
</file>

<file path=ppt/media/image14.jpg>
</file>

<file path=ppt/media/image15.gif>
</file>

<file path=ppt/media/image16.gif>
</file>

<file path=ppt/media/image17.png>
</file>

<file path=ppt/media/image18.svg>
</file>

<file path=ppt/media/image19.gif>
</file>

<file path=ppt/media/image2.gif>
</file>

<file path=ppt/media/image20.gif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56FE53-F494-43F8-93B4-12CD0913CA08}" type="datetimeFigureOut">
              <a:rPr lang="en-US" smtClean="0"/>
              <a:t>8/15/2024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47BC82-7491-44CA-BB04-F33035E9C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96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*00:00*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224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155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0429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078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6250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Shout out to these and others whose community contributions went into this presentation</a:t>
            </a:r>
          </a:p>
          <a:p>
            <a:endParaRPr lang="en-US" dirty="0"/>
          </a:p>
          <a:p>
            <a:r>
              <a:rPr lang="en-US" dirty="0"/>
              <a:t>Future Adds:</a:t>
            </a:r>
          </a:p>
          <a:p>
            <a:r>
              <a:rPr lang="en-US" dirty="0"/>
              <a:t>Jared Westover</a:t>
            </a:r>
          </a:p>
          <a:p>
            <a:r>
              <a:rPr lang="en-US" dirty="0"/>
              <a:t>Pedro Lopes (MS)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9394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58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68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619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01:00/00:30</a:t>
            </a:r>
          </a:p>
          <a:p>
            <a:r>
              <a:rPr lang="en-US" dirty="0"/>
              <a:t>Microsoft says it best - It’s all about the indexes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783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761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77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848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7BC82-7491-44CA-BB04-F33035E9C0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499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2FE611E-7FCE-660C-E78C-A61C7F5DC9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165576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715B11-328E-800D-46DD-5B3F09E66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78705894"/>
      </p:ext>
    </p:extLst>
  </p:cSld>
  <p:clrMapOvr>
    <a:masterClrMapping/>
  </p:clrMapOvr>
  <p:transition advClick="0" advTm="6000">
    <p:random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e 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A0241-ECF4-A8CB-C356-EC8F9FD1D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" y="447040"/>
            <a:ext cx="12192001" cy="6106158"/>
          </a:xfrm>
          <a:prstGeom prst="rect">
            <a:avLst/>
          </a:prstGeom>
        </p:spPr>
        <p:txBody>
          <a:bodyPr wrap="none" tIns="91440" bIns="91440">
            <a:no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  <a:lvl2pPr marL="457200" indent="-228600">
              <a:buFont typeface="Calibri" panose="020F0502020204030204" pitchFamily="34" charset="0"/>
              <a:buChar char="‐"/>
              <a:defRPr sz="2800" b="0">
                <a:solidFill>
                  <a:schemeClr val="tx1"/>
                </a:solidFill>
              </a:defRPr>
            </a:lvl2pPr>
            <a:lvl3pPr marL="690563" indent="-228600">
              <a:defRPr sz="2800" b="0">
                <a:solidFill>
                  <a:schemeClr val="tx1"/>
                </a:solidFill>
              </a:defRPr>
            </a:lvl3pPr>
            <a:lvl4pPr marL="914400" indent="-228600">
              <a:buFont typeface="Calibri" panose="020F0502020204030204" pitchFamily="34" charset="0"/>
              <a:buChar char="‐"/>
              <a:defRPr sz="2800" b="0">
                <a:solidFill>
                  <a:schemeClr val="tx1"/>
                </a:solidFill>
              </a:defRPr>
            </a:lvl4pPr>
            <a:lvl5pPr marL="1147763" indent="-228600">
              <a:defRPr sz="28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9EDEDC-3CED-E318-0F0E-00ECF853F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447039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08113614"/>
      </p:ext>
    </p:extLst>
  </p:cSld>
  <p:clrMapOvr>
    <a:masterClrMapping/>
  </p:clrMapOvr>
  <p:transition advClick="0" advTm="6000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e 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9EDEDC-3CED-E318-0F0E-00ECF853F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447039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66580477"/>
      </p:ext>
    </p:extLst>
  </p:cSld>
  <p:clrMapOvr>
    <a:masterClrMapping/>
  </p:clrMapOvr>
  <p:transition advClick="0" advTm="600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2E4B76-8EA9-BD77-7E44-2E8CC5AEE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425B-16D2-4F61-A1BF-7F895807B8C1}" type="datetime1">
              <a:rPr lang="en-US" smtClean="0"/>
              <a:t>8/15/2024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E27FDE-8D96-1EF5-2B77-6A066061D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Scan the QR code on the room poster to fill out session evaluations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DEBDF-2B29-BA6F-7BF5-40BFEAF53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959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6032977"/>
      </p:ext>
    </p:extLst>
  </p:cSld>
  <p:clrMapOvr>
    <a:masterClrMapping/>
  </p:clrMapOvr>
  <p:transition advClick="0" advTm="6000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7884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9339F7-716D-F52B-B327-C542AE081D2E}"/>
              </a:ext>
            </a:extLst>
          </p:cNvPr>
          <p:cNvSpPr txBox="1"/>
          <p:nvPr userDrawn="1"/>
        </p:nvSpPr>
        <p:spPr>
          <a:xfrm>
            <a:off x="0" y="6547104"/>
            <a:ext cx="4084322" cy="307777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txBody>
          <a:bodyPr wrap="square" tIns="0" bIns="0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Data Saturday #58 Columbus 2024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316CA8-86CA-CB0D-354F-69BB240EAE63}"/>
              </a:ext>
            </a:extLst>
          </p:cNvPr>
          <p:cNvSpPr txBox="1"/>
          <p:nvPr userDrawn="1"/>
        </p:nvSpPr>
        <p:spPr>
          <a:xfrm>
            <a:off x="3645409" y="6547104"/>
            <a:ext cx="8546591" cy="307777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Index Performance Tuning Through Pain Reduction</a:t>
            </a:r>
          </a:p>
        </p:txBody>
      </p:sp>
    </p:spTree>
    <p:extLst>
      <p:ext uri="{BB962C8B-B14F-4D97-AF65-F5344CB8AC3E}">
        <p14:creationId xmlns:p14="http://schemas.microsoft.com/office/powerpoint/2010/main" val="2097434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73" r:id="rId4"/>
  </p:sldLayoutIdLst>
  <p:transition advClick="0" advTm="6000">
    <p:random/>
  </p:transition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5589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ransition advClick="0" advTm="6000">
    <p:random/>
  </p:transition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1981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QLXL/SQLXL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linkedin.com/in/billsanscrainte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hyperlink" Target="mailto:Bill@Sanscrainte.com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sql/relational-databases/sql-server-index-design-guide?view=sql-server-ver16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D24B0-015B-EF45-3509-4EED5F6AFB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92"/>
            <a:ext cx="12192000" cy="2301973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sz="7200" b="1" dirty="0"/>
              <a:t>Index (x): Prescriptions for Performance Improvement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E4409B9-1F33-E313-FBE7-9D56DAA215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3363" y="4285025"/>
            <a:ext cx="5230368" cy="1655762"/>
          </a:xfrm>
        </p:spPr>
        <p:txBody>
          <a:bodyPr>
            <a:noAutofit/>
          </a:bodyPr>
          <a:lstStyle/>
          <a:p>
            <a:r>
              <a:rPr lang="en-US" sz="2800" b="1" dirty="0"/>
              <a:t>Bill Sanscrainte</a:t>
            </a:r>
          </a:p>
          <a:p>
            <a:r>
              <a:rPr lang="en-US" sz="2800" b="1" dirty="0"/>
              <a:t>Bill@Sanscrainte.com</a:t>
            </a:r>
          </a:p>
        </p:txBody>
      </p:sp>
      <p:pic>
        <p:nvPicPr>
          <p:cNvPr id="3" name="Picture 2" descr="Microsoft SQL Server - Azul | Better Java Performance, Superior Java Support">
            <a:extLst>
              <a:ext uri="{FF2B5EF4-FFF2-40B4-BE49-F238E27FC236}">
                <a16:creationId xmlns:a16="http://schemas.microsoft.com/office/drawing/2014/main" id="{27D17285-1163-CA9F-EDDD-F7F8427AB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9521" y="3367812"/>
            <a:ext cx="6490213" cy="3490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871B76-80A9-CF98-68AF-1F8F7A53F425}"/>
              </a:ext>
            </a:extLst>
          </p:cNvPr>
          <p:cNvSpPr txBox="1"/>
          <p:nvPr/>
        </p:nvSpPr>
        <p:spPr>
          <a:xfrm>
            <a:off x="36685" y="2494535"/>
            <a:ext cx="1211863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dirty="0"/>
              <a:t>Find presentation, Excel spreadsheet, &amp; T-SQL code at </a:t>
            </a:r>
          </a:p>
          <a:p>
            <a:pPr marL="0" indent="0" algn="ctr">
              <a:buNone/>
            </a:pPr>
            <a:r>
              <a:rPr lang="en-US" sz="5400" dirty="0">
                <a:hlinkClick r:id="rId4"/>
              </a:rPr>
              <a:t>https://github.com/SQLXL/SQLXL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61478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6000"/>
    </mc:Choice>
    <mc:Fallback xmlns="">
      <p:transition advTm="6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E93E40E3-9DF4-5B76-D618-20F97394A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1280" y="0"/>
            <a:ext cx="12273280" cy="6903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919815-371A-D336-2547-2829C5862292}"/>
              </a:ext>
            </a:extLst>
          </p:cNvPr>
          <p:cNvSpPr txBox="1"/>
          <p:nvPr/>
        </p:nvSpPr>
        <p:spPr>
          <a:xfrm>
            <a:off x="7778496" y="1271016"/>
            <a:ext cx="4248088" cy="2560320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66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rgbClr val="FFC000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Finding and fixing an annoying bug</a:t>
            </a:r>
          </a:p>
        </p:txBody>
      </p:sp>
    </p:spTree>
    <p:extLst>
      <p:ext uri="{BB962C8B-B14F-4D97-AF65-F5344CB8AC3E}">
        <p14:creationId xmlns:p14="http://schemas.microsoft.com/office/powerpoint/2010/main" val="860153829"/>
      </p:ext>
    </p:extLst>
  </p:cSld>
  <p:clrMapOvr>
    <a:masterClrMapping/>
  </p:clrMapOvr>
  <p:transition advClick="0" advTm="6000"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F140BC-5BCE-F58D-2960-701D8C729FAE}"/>
              </a:ext>
            </a:extLst>
          </p:cNvPr>
          <p:cNvSpPr txBox="1"/>
          <p:nvPr/>
        </p:nvSpPr>
        <p:spPr>
          <a:xfrm>
            <a:off x="0" y="576072"/>
            <a:ext cx="12192000" cy="5563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ts val="72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800" b="1" u="sng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What if … there was a tool that could:</a:t>
            </a:r>
            <a:endParaRPr lang="en-US" sz="4800" b="1" u="sng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>
              <a:lnSpc>
                <a:spcPts val="72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8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 </a:t>
            </a:r>
            <a:r>
              <a:rPr lang="en-US" sz="48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Identify where SQL Server indexes “hurt”</a:t>
            </a:r>
            <a:endParaRPr lang="en-US" sz="4800" b="1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7525" marR="0" indent="-290513">
              <a:lnSpc>
                <a:spcPts val="72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8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 Finds the biggest pain management areas</a:t>
            </a:r>
            <a:endParaRPr lang="en-US" sz="4800" b="1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>
              <a:lnSpc>
                <a:spcPts val="72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8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 Prescribe actions to reduce the pain …</a:t>
            </a:r>
            <a:endParaRPr lang="en-US" sz="4800" b="1" kern="100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>
              <a:lnSpc>
                <a:spcPts val="72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800" b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Share hundreds of detailed diagnostics</a:t>
            </a:r>
          </a:p>
          <a:p>
            <a:pPr marL="228600" marR="0">
              <a:lnSpc>
                <a:spcPts val="72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48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 And present it all in Excel?</a:t>
            </a:r>
            <a:endParaRPr lang="en-US" sz="4800" b="1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B300036-6000-6EFD-B33C-65B2DE876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Synopsis - 2</a:t>
            </a:r>
          </a:p>
        </p:txBody>
      </p:sp>
    </p:spTree>
    <p:extLst>
      <p:ext uri="{BB962C8B-B14F-4D97-AF65-F5344CB8AC3E}">
        <p14:creationId xmlns:p14="http://schemas.microsoft.com/office/powerpoint/2010/main" val="2500041562"/>
      </p:ext>
    </p:extLst>
  </p:cSld>
  <p:clrMapOvr>
    <a:masterClrMapping/>
  </p:clrMapOvr>
  <p:transition advClick="0" advTm="6000"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C05D6A6B-03CD-AD95-18F4-D5EC8A66A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9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D77F793-58DA-9B1B-1338-81D45DEC45D5}"/>
              </a:ext>
            </a:extLst>
          </p:cNvPr>
          <p:cNvSpPr txBox="1"/>
          <p:nvPr/>
        </p:nvSpPr>
        <p:spPr>
          <a:xfrm>
            <a:off x="0" y="26244"/>
            <a:ext cx="12192000" cy="179341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After setting up Ola </a:t>
            </a:r>
            <a:r>
              <a:rPr lang="en-US" sz="5400" b="1" dirty="0" err="1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Hallengren’s</a:t>
            </a:r>
            <a:b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</a:br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Maintenance Solution</a:t>
            </a:r>
          </a:p>
        </p:txBody>
      </p:sp>
    </p:spTree>
    <p:extLst>
      <p:ext uri="{BB962C8B-B14F-4D97-AF65-F5344CB8AC3E}">
        <p14:creationId xmlns:p14="http://schemas.microsoft.com/office/powerpoint/2010/main" val="1530595335"/>
      </p:ext>
    </p:extLst>
  </p:cSld>
  <p:clrMapOvr>
    <a:masterClrMapping/>
  </p:clrMapOvr>
  <p:transition advClick="0" advTm="6000"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ree funny GIF by AFV Pets">
            <a:extLst>
              <a:ext uri="{FF2B5EF4-FFF2-40B4-BE49-F238E27FC236}">
                <a16:creationId xmlns:a16="http://schemas.microsoft.com/office/drawing/2014/main" id="{2B92E20F-9765-3462-CA1F-FB061B642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81706A-300A-E7F3-3826-451F799FD36B}"/>
              </a:ext>
            </a:extLst>
          </p:cNvPr>
          <p:cNvSpPr txBox="1"/>
          <p:nvPr/>
        </p:nvSpPr>
        <p:spPr>
          <a:xfrm>
            <a:off x="1121664" y="283464"/>
            <a:ext cx="9948672" cy="1613408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After asking the developers to please document their code</a:t>
            </a:r>
          </a:p>
        </p:txBody>
      </p:sp>
    </p:spTree>
    <p:extLst>
      <p:ext uri="{BB962C8B-B14F-4D97-AF65-F5344CB8AC3E}">
        <p14:creationId xmlns:p14="http://schemas.microsoft.com/office/powerpoint/2010/main" val="3813026953"/>
      </p:ext>
    </p:extLst>
  </p:cSld>
  <p:clrMapOvr>
    <a:masterClrMapping/>
  </p:clrMapOvr>
  <p:transition advClick="0" advTm="6000"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F140BC-5BCE-F58D-2960-701D8C729FAE}"/>
              </a:ext>
            </a:extLst>
          </p:cNvPr>
          <p:cNvSpPr txBox="1"/>
          <p:nvPr/>
        </p:nvSpPr>
        <p:spPr>
          <a:xfrm>
            <a:off x="646176" y="1271016"/>
            <a:ext cx="11119105" cy="398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54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Introducing </a:t>
            </a:r>
            <a:r>
              <a:rPr lang="en-US" sz="5400" b="1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SQLXL_Index</a:t>
            </a:r>
            <a:r>
              <a:rPr lang="en-US" sz="54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!</a:t>
            </a:r>
            <a:endParaRPr lang="en-US" sz="5400" b="1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2860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54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 new tool to make index tuning simpler and more comprehensive for SQL developers and administrators</a:t>
            </a:r>
            <a:r>
              <a:rPr lang="en-US" sz="5400" b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US" sz="5400" b="1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B300036-6000-6EFD-B33C-65B2DE876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Synopsis - 3</a:t>
            </a:r>
          </a:p>
        </p:txBody>
      </p:sp>
    </p:spTree>
    <p:extLst>
      <p:ext uri="{BB962C8B-B14F-4D97-AF65-F5344CB8AC3E}">
        <p14:creationId xmlns:p14="http://schemas.microsoft.com/office/powerpoint/2010/main" val="4177772067"/>
      </p:ext>
    </p:extLst>
  </p:cSld>
  <p:clrMapOvr>
    <a:masterClrMapping/>
  </p:clrMapOvr>
  <p:transition advClick="0" advTm="6000"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BF02B3-5879-ECC9-D1CB-CDBDE6DA9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A8825D-70D7-4CE9-26DE-EE21D3AA3AD7}"/>
              </a:ext>
            </a:extLst>
          </p:cNvPr>
          <p:cNvSpPr txBox="1"/>
          <p:nvPr/>
        </p:nvSpPr>
        <p:spPr>
          <a:xfrm>
            <a:off x="10160" y="-13208"/>
            <a:ext cx="12183364" cy="1613408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When the performance improvement plan finally comes together</a:t>
            </a:r>
          </a:p>
        </p:txBody>
      </p:sp>
    </p:spTree>
    <p:extLst>
      <p:ext uri="{BB962C8B-B14F-4D97-AF65-F5344CB8AC3E}">
        <p14:creationId xmlns:p14="http://schemas.microsoft.com/office/powerpoint/2010/main" val="3693228980"/>
      </p:ext>
    </p:extLst>
  </p:cSld>
  <p:clrMapOvr>
    <a:masterClrMapping/>
  </p:clrMapOvr>
  <p:transition advClick="0" advTm="6000"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FF1DB9-D3F2-3A0D-30C8-C86CD2C16C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92" y="-1252728"/>
            <a:ext cx="12338339" cy="915093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FF3E2E-E298-D733-39D6-5C5CA2206A86}"/>
              </a:ext>
            </a:extLst>
          </p:cNvPr>
          <p:cNvSpPr txBox="1"/>
          <p:nvPr/>
        </p:nvSpPr>
        <p:spPr>
          <a:xfrm>
            <a:off x="65295" y="0"/>
            <a:ext cx="12183364" cy="1613408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When 2</a:t>
            </a:r>
            <a:r>
              <a:rPr lang="en-US" sz="5400" b="1" baseline="30000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nd</a:t>
            </a:r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 level insists restarting SQL Server will fix the problem</a:t>
            </a:r>
          </a:p>
        </p:txBody>
      </p:sp>
    </p:spTree>
    <p:extLst>
      <p:ext uri="{BB962C8B-B14F-4D97-AF65-F5344CB8AC3E}">
        <p14:creationId xmlns:p14="http://schemas.microsoft.com/office/powerpoint/2010/main" val="2912759840"/>
      </p:ext>
    </p:extLst>
  </p:cSld>
  <p:clrMapOvr>
    <a:masterClrMapping/>
  </p:clrMapOvr>
  <p:transition advClick="0" advTm="6000"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67BBF-5E41-78F9-4FBA-5A5402501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47039"/>
            <a:ext cx="12192001" cy="6122487"/>
          </a:xfrm>
        </p:spPr>
        <p:txBody>
          <a:bodyPr/>
          <a:lstStyle/>
          <a:p>
            <a:pPr marL="0" lvl="0" indent="0">
              <a:buNone/>
              <a:tabLst>
                <a:tab pos="1254125" algn="l"/>
                <a:tab pos="3025775" algn="l"/>
              </a:tabLst>
            </a:pPr>
            <a:r>
              <a:rPr lang="en-US" sz="3200" dirty="0"/>
              <a:t>Bill </a:t>
            </a:r>
            <a:r>
              <a:rPr lang="en-US" sz="3200" dirty="0" err="1"/>
              <a:t>Sanscrainte</a:t>
            </a:r>
            <a:r>
              <a:rPr lang="en-US" sz="3200" dirty="0"/>
              <a:t>	</a:t>
            </a:r>
            <a:r>
              <a:rPr lang="en-US" sz="3200" dirty="0">
                <a:hlinkClick r:id="rId3" action="ppaction://hlinkfile"/>
              </a:rPr>
              <a:t>linkedin.com/in/</a:t>
            </a:r>
            <a:r>
              <a:rPr lang="en-US" sz="3200" dirty="0" err="1">
                <a:hlinkClick r:id="rId3" action="ppaction://hlinkfile"/>
              </a:rPr>
              <a:t>billsanscrainte</a:t>
            </a:r>
            <a:br>
              <a:rPr lang="en-US" sz="3200" dirty="0"/>
            </a:br>
            <a:r>
              <a:rPr lang="en-US" sz="3200" dirty="0"/>
              <a:t>		</a:t>
            </a:r>
            <a:r>
              <a:rPr lang="en-US" sz="3200" dirty="0">
                <a:hlinkClick r:id="rId4"/>
              </a:rPr>
              <a:t>Bill@Sanscrainte.com</a:t>
            </a:r>
            <a:endParaRPr lang="en-US" sz="3200" dirty="0"/>
          </a:p>
          <a:p>
            <a:pPr>
              <a:tabLst>
                <a:tab pos="1254125" algn="l"/>
                <a:tab pos="2743200" algn="l"/>
              </a:tabLst>
            </a:pPr>
            <a:r>
              <a:rPr lang="en-US" sz="3200" dirty="0"/>
              <a:t>SQL Server since 6.5</a:t>
            </a:r>
          </a:p>
          <a:p>
            <a:pPr>
              <a:tabLst>
                <a:tab pos="1371600" algn="l"/>
              </a:tabLst>
            </a:pPr>
            <a:r>
              <a:rPr lang="en-US" sz="3200" dirty="0"/>
              <a:t>1984 - Executed first SQL statement</a:t>
            </a:r>
            <a:br>
              <a:rPr lang="en-US" sz="3200" dirty="0"/>
            </a:br>
            <a:r>
              <a:rPr lang="en-US" sz="3200" dirty="0"/>
              <a:t>	leading first data warehouse project</a:t>
            </a:r>
          </a:p>
          <a:p>
            <a:pPr>
              <a:tabLst>
                <a:tab pos="1254125" algn="l"/>
                <a:tab pos="2743200" algn="l"/>
              </a:tabLst>
            </a:pPr>
            <a:r>
              <a:rPr lang="en-US" sz="3200" dirty="0"/>
              <a:t>1994 - Started Data Consulting practice</a:t>
            </a:r>
          </a:p>
          <a:p>
            <a:pPr>
              <a:tabLst>
                <a:tab pos="1254125" algn="l"/>
                <a:tab pos="2743200" algn="l"/>
              </a:tabLst>
            </a:pPr>
            <a:r>
              <a:rPr lang="en-US" sz="3200" dirty="0"/>
              <a:t>2001 - Began version 1 of SQLXL tools</a:t>
            </a:r>
          </a:p>
          <a:p>
            <a:pPr>
              <a:tabLst>
                <a:tab pos="1254125" algn="l"/>
                <a:tab pos="2743200" algn="l"/>
              </a:tabLst>
            </a:pPr>
            <a:r>
              <a:rPr lang="en-US" sz="3200" dirty="0"/>
              <a:t>2020 - Retired to pursue passion projects</a:t>
            </a:r>
          </a:p>
          <a:p>
            <a:pPr>
              <a:tabLst>
                <a:tab pos="1254125" algn="l"/>
                <a:tab pos="2743200" algn="l"/>
              </a:tabLst>
            </a:pPr>
            <a:r>
              <a:rPr lang="en-US" sz="3200" dirty="0"/>
              <a:t>Record holder for most SQL Cruises as a student</a:t>
            </a:r>
            <a:br>
              <a:rPr lang="en-US" sz="3200" dirty="0"/>
            </a:br>
            <a:r>
              <a:rPr lang="en-US" sz="3200" dirty="0"/>
              <a:t>SQL Server 10, Oracle 2</a:t>
            </a:r>
          </a:p>
          <a:p>
            <a:endParaRPr lang="en-US" sz="36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7ADAA-1D35-BB50-EC68-0054E47EA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About Me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8F9824-29C0-1084-2A1A-FF52E44C4D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560" y="630322"/>
            <a:ext cx="3821455" cy="574883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123613406"/>
      </p:ext>
    </p:extLst>
  </p:cSld>
  <p:clrMapOvr>
    <a:masterClrMapping/>
  </p:clrMapOvr>
  <p:transition advClick="0" advTm="6000"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FAF00227-411F-D425-AD96-FF159D41E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B434FD-85D4-7644-065A-D12E63031737}"/>
              </a:ext>
            </a:extLst>
          </p:cNvPr>
          <p:cNvSpPr txBox="1"/>
          <p:nvPr/>
        </p:nvSpPr>
        <p:spPr>
          <a:xfrm>
            <a:off x="1" y="0"/>
            <a:ext cx="12192000" cy="1613408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When the CFO insists you can </a:t>
            </a:r>
            <a:b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</a:br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get another year from </a:t>
            </a:r>
            <a:r>
              <a:rPr lang="en-US" sz="5400" b="1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your servers</a:t>
            </a:r>
            <a:endParaRPr lang="en-US" sz="5400" b="1" dirty="0">
              <a:ln w="31750">
                <a:solidFill>
                  <a:schemeClr val="dk1">
                    <a:shade val="15000"/>
                  </a:schemeClr>
                </a:solidFill>
              </a:ln>
              <a:solidFill>
                <a:schemeClr val="bg1"/>
              </a:solidFill>
              <a:effectLst>
                <a:innerShdw blurRad="63500" dist="50800" dir="18900000">
                  <a:schemeClr val="tx1">
                    <a:alpha val="36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73824"/>
      </p:ext>
    </p:extLst>
  </p:cSld>
  <p:clrMapOvr>
    <a:masterClrMapping/>
  </p:clrMapOvr>
  <p:transition advClick="0" advTm="6000"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B53BB0D4-4D98-514C-460E-71FC5A61C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342778" cy="6857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0A18C4-F955-1AC7-6AA5-D740972884C4}"/>
              </a:ext>
            </a:extLst>
          </p:cNvPr>
          <p:cNvSpPr txBox="1"/>
          <p:nvPr/>
        </p:nvSpPr>
        <p:spPr>
          <a:xfrm>
            <a:off x="1" y="0"/>
            <a:ext cx="12192000" cy="1613408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Just as the CFO goes to close the books</a:t>
            </a:r>
          </a:p>
        </p:txBody>
      </p:sp>
    </p:spTree>
    <p:extLst>
      <p:ext uri="{BB962C8B-B14F-4D97-AF65-F5344CB8AC3E}">
        <p14:creationId xmlns:p14="http://schemas.microsoft.com/office/powerpoint/2010/main" val="1504655076"/>
      </p:ext>
    </p:extLst>
  </p:cSld>
  <p:clrMapOvr>
    <a:masterClrMapping/>
  </p:clrMapOvr>
  <p:transition advClick="0" advTm="6000"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Beatles Walking GIF">
            <a:extLst>
              <a:ext uri="{FF2B5EF4-FFF2-40B4-BE49-F238E27FC236}">
                <a16:creationId xmlns:a16="http://schemas.microsoft.com/office/drawing/2014/main" id="{D4AB8B4A-D9AE-B6F1-77DA-7028E691D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3728" y="-1759328"/>
            <a:ext cx="8614410" cy="861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582596-EC05-C652-A5B8-4F4889953CE2}"/>
              </a:ext>
            </a:extLst>
          </p:cNvPr>
          <p:cNvSpPr txBox="1"/>
          <p:nvPr/>
        </p:nvSpPr>
        <p:spPr>
          <a:xfrm>
            <a:off x="2798591" y="137160"/>
            <a:ext cx="659481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Hi Ho, Hi Ho, it’s off </a:t>
            </a:r>
          </a:p>
          <a:p>
            <a:pPr algn="ctr"/>
            <a:r>
              <a:rPr lang="en-US" sz="60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to work we go</a:t>
            </a:r>
          </a:p>
        </p:txBody>
      </p:sp>
    </p:spTree>
    <p:extLst>
      <p:ext uri="{BB962C8B-B14F-4D97-AF65-F5344CB8AC3E}">
        <p14:creationId xmlns:p14="http://schemas.microsoft.com/office/powerpoint/2010/main" val="1930524008"/>
      </p:ext>
    </p:extLst>
  </p:cSld>
  <p:clrMapOvr>
    <a:masterClrMapping/>
  </p:clrMapOvr>
  <p:transition advClick="0" advTm="6000"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AA38C0A-0ACC-C771-E128-2B1B7BB2D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7" y="3048"/>
            <a:ext cx="12192000" cy="447039"/>
          </a:xfrm>
        </p:spPr>
        <p:txBody>
          <a:bodyPr/>
          <a:lstStyle/>
          <a:p>
            <a:pPr algn="ctr"/>
            <a:r>
              <a:rPr lang="en-US" dirty="0"/>
              <a:t>Special thanks to these and other SQL community contributors!</a:t>
            </a:r>
          </a:p>
        </p:txBody>
      </p:sp>
      <p:pic>
        <p:nvPicPr>
          <p:cNvPr id="8" name="Graphic 7" descr="Stars">
            <a:extLst>
              <a:ext uri="{FF2B5EF4-FFF2-40B4-BE49-F238E27FC236}">
                <a16:creationId xmlns:a16="http://schemas.microsoft.com/office/drawing/2014/main" id="{AAD9A8EA-FD84-A181-A85C-21224C5EE3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7869" y="212851"/>
            <a:ext cx="4078224" cy="4078224"/>
          </a:xfrm>
          <a:prstGeom prst="rect">
            <a:avLst/>
          </a:prstGeom>
        </p:spPr>
      </p:pic>
      <p:pic>
        <p:nvPicPr>
          <p:cNvPr id="9" name="Graphic 8" descr="Stars">
            <a:extLst>
              <a:ext uri="{FF2B5EF4-FFF2-40B4-BE49-F238E27FC236}">
                <a16:creationId xmlns:a16="http://schemas.microsoft.com/office/drawing/2014/main" id="{FDF4389D-CABD-350E-7D20-6341273A80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34935" y="226567"/>
            <a:ext cx="4078224" cy="4078224"/>
          </a:xfrm>
          <a:prstGeom prst="rect">
            <a:avLst/>
          </a:prstGeom>
        </p:spPr>
      </p:pic>
      <p:pic>
        <p:nvPicPr>
          <p:cNvPr id="10" name="Graphic 9" descr="Stars">
            <a:extLst>
              <a:ext uri="{FF2B5EF4-FFF2-40B4-BE49-F238E27FC236}">
                <a16:creationId xmlns:a16="http://schemas.microsoft.com/office/drawing/2014/main" id="{947443AF-20C2-6280-686F-F0733121AF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38309" y="212851"/>
            <a:ext cx="4078224" cy="4078224"/>
          </a:xfrm>
          <a:prstGeom prst="rect">
            <a:avLst/>
          </a:prstGeom>
        </p:spPr>
      </p:pic>
      <p:pic>
        <p:nvPicPr>
          <p:cNvPr id="11" name="Graphic 10" descr="Stars">
            <a:extLst>
              <a:ext uri="{FF2B5EF4-FFF2-40B4-BE49-F238E27FC236}">
                <a16:creationId xmlns:a16="http://schemas.microsoft.com/office/drawing/2014/main" id="{016B5A00-4EE1-0B63-1256-23EF34FBA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58216" y="2891026"/>
            <a:ext cx="4078224" cy="4078224"/>
          </a:xfrm>
          <a:prstGeom prst="rect">
            <a:avLst/>
          </a:prstGeom>
        </p:spPr>
      </p:pic>
      <p:pic>
        <p:nvPicPr>
          <p:cNvPr id="12" name="Graphic 11" descr="Stars">
            <a:extLst>
              <a:ext uri="{FF2B5EF4-FFF2-40B4-BE49-F238E27FC236}">
                <a16:creationId xmlns:a16="http://schemas.microsoft.com/office/drawing/2014/main" id="{A2AEEA74-9470-90F8-EC61-6AA8ED97FD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89376" y="2888486"/>
            <a:ext cx="4078224" cy="4078224"/>
          </a:xfrm>
          <a:prstGeom prst="rect">
            <a:avLst/>
          </a:prstGeom>
        </p:spPr>
      </p:pic>
      <p:pic>
        <p:nvPicPr>
          <p:cNvPr id="13" name="Graphic 12" descr="Stars">
            <a:extLst>
              <a:ext uri="{FF2B5EF4-FFF2-40B4-BE49-F238E27FC236}">
                <a16:creationId xmlns:a16="http://schemas.microsoft.com/office/drawing/2014/main" id="{054C10E1-8590-5803-26BB-7F872284A6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00494" y="2892668"/>
            <a:ext cx="4078224" cy="4078224"/>
          </a:xfrm>
          <a:prstGeom prst="rect">
            <a:avLst/>
          </a:prstGeom>
        </p:spPr>
      </p:pic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74AF5FD-E520-1F5B-638E-84FBF57EC8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363899"/>
              </p:ext>
            </p:extLst>
          </p:nvPr>
        </p:nvGraphicFramePr>
        <p:xfrm>
          <a:off x="-12970" y="447041"/>
          <a:ext cx="12192001" cy="609091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41642">
                  <a:extLst>
                    <a:ext uri="{9D8B030D-6E8A-4147-A177-3AD203B41FA5}">
                      <a16:colId xmlns:a16="http://schemas.microsoft.com/office/drawing/2014/main" val="1690387849"/>
                    </a:ext>
                  </a:extLst>
                </a:gridCol>
                <a:gridCol w="3218688">
                  <a:extLst>
                    <a:ext uri="{9D8B030D-6E8A-4147-A177-3AD203B41FA5}">
                      <a16:colId xmlns:a16="http://schemas.microsoft.com/office/drawing/2014/main" val="273103588"/>
                    </a:ext>
                  </a:extLst>
                </a:gridCol>
                <a:gridCol w="2957234">
                  <a:extLst>
                    <a:ext uri="{9D8B030D-6E8A-4147-A177-3AD203B41FA5}">
                      <a16:colId xmlns:a16="http://schemas.microsoft.com/office/drawing/2014/main" val="786402301"/>
                    </a:ext>
                  </a:extLst>
                </a:gridCol>
                <a:gridCol w="3674437">
                  <a:extLst>
                    <a:ext uri="{9D8B030D-6E8A-4147-A177-3AD203B41FA5}">
                      <a16:colId xmlns:a16="http://schemas.microsoft.com/office/drawing/2014/main" val="2025869632"/>
                    </a:ext>
                  </a:extLst>
                </a:gridCol>
              </a:tblGrid>
              <a:tr h="6090919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1000"/>
                        </a:spcBef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Brent Ozar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Kevin Kline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Jes</a:t>
                      </a: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Borland</a:t>
                      </a:r>
                    </a:p>
                    <a:p>
                      <a:pPr algn="ctr" rtl="0" fontAlgn="b">
                        <a:spcBef>
                          <a:spcPts val="1000"/>
                        </a:spcBef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Tom Collins</a:t>
                      </a:r>
                    </a:p>
                    <a:p>
                      <a:pPr algn="ctr" fontAlgn="b">
                        <a:spcBef>
                          <a:spcPts val="1000"/>
                        </a:spcBef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Erik Darling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Glenn Berry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Gail Shaw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Pedro Lopes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Dave Bland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1000"/>
                        </a:spcBef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Tim Ford 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Sean McCown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Kendra Little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Pinal Dave</a:t>
                      </a:r>
                    </a:p>
                    <a:p>
                      <a:pPr algn="ctr" fontAlgn="b">
                        <a:spcBef>
                          <a:spcPts val="1000"/>
                        </a:spcBef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Phil Factor</a:t>
                      </a:r>
                    </a:p>
                    <a:p>
                      <a:pPr algn="ctr" fontAlgn="b">
                        <a:spcBef>
                          <a:spcPts val="1000"/>
                        </a:spcBef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Kalen Delaney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Jason </a:t>
                      </a:r>
                      <a:r>
                        <a:rPr lang="en-US" sz="3600" u="none" strike="noStrike" dirty="0" err="1">
                          <a:ln>
                            <a:noFill/>
                          </a:ln>
                          <a:effectLst/>
                          <a:latin typeface="+mn-lt"/>
                        </a:rPr>
                        <a:t>Strate</a:t>
                      </a:r>
                      <a:endParaRPr lang="en-US" sz="3600" u="none" strike="noStrike" dirty="0">
                        <a:ln>
                          <a:noFill/>
                        </a:ln>
                        <a:effectLst/>
                        <a:latin typeface="+mn-lt"/>
                      </a:endParaRP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Jared Westover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Percy Reyes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Grant </a:t>
                      </a:r>
                      <a:r>
                        <a:rPr lang="en-US" sz="3600" b="0" i="0" u="none" strike="noStrike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Fritchey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Andy Yun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Paul Randall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Kimberly Tripp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Edward Pollack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Ahmad Yaseen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Evgeniy </a:t>
                      </a:r>
                      <a:r>
                        <a:rPr lang="en-US" sz="3600" b="0" i="0" u="none" strike="noStrike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Gribkov</a:t>
                      </a:r>
                      <a:endParaRPr lang="en-US" sz="36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Ola </a:t>
                      </a:r>
                      <a:r>
                        <a:rPr lang="en-US" sz="3600" u="none" strike="noStrike" dirty="0" err="1">
                          <a:ln>
                            <a:noFill/>
                          </a:ln>
                          <a:effectLst/>
                          <a:latin typeface="+mn-lt"/>
                        </a:rPr>
                        <a:t>Hallengren</a:t>
                      </a:r>
                      <a:endParaRPr lang="en-US" sz="3600" u="none" strike="noStrike" dirty="0">
                        <a:ln>
                          <a:noFill/>
                        </a:ln>
                        <a:effectLst/>
                        <a:latin typeface="+mn-lt"/>
                      </a:endParaRP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Denny Cherry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Aaron Bertrand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Jonathan </a:t>
                      </a:r>
                      <a:r>
                        <a:rPr lang="en-US" sz="3600" b="0" i="0" u="none" strike="noStrike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Kehayias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Dmitri </a:t>
                      </a:r>
                      <a:r>
                        <a:rPr lang="en-US" sz="3600" b="0" i="0" u="none" strike="noStrike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Korotkevitch</a:t>
                      </a:r>
                    </a:p>
                    <a:p>
                      <a:pPr algn="ctr" rtl="0" fontAlgn="b">
                        <a:spcBef>
                          <a:spcPts val="1000"/>
                        </a:spcBef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Niko Neugebauer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Monica Rathbun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u="none" strike="noStrike" dirty="0">
                          <a:ln>
                            <a:noFill/>
                          </a:ln>
                          <a:effectLst/>
                          <a:latin typeface="+mn-lt"/>
                        </a:rPr>
                        <a:t>Kendall </a:t>
                      </a:r>
                      <a:r>
                        <a:rPr lang="en-US" sz="3600" u="none" strike="noStrike" dirty="0" err="1">
                          <a:ln>
                            <a:noFill/>
                          </a:ln>
                          <a:effectLst/>
                          <a:latin typeface="+mn-lt"/>
                        </a:rPr>
                        <a:t>vanDyke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Thomas LaRock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Torsten </a:t>
                      </a:r>
                      <a:r>
                        <a:rPr lang="en-US" sz="3600" b="0" i="0" u="none" strike="noStrike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Strauß</a:t>
                      </a:r>
                      <a:endParaRPr lang="en-US" sz="36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i="0" u="none" strike="noStrike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Rebecca Hirschfield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9101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736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6000"/>
    </mc:Choice>
    <mc:Fallback xmlns="">
      <p:transition advTm="6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41D9D43F-556E-5339-2306-361713D6F1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0" y="7167"/>
            <a:ext cx="12179259" cy="6850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6A84FF2-5D8D-7D54-254A-B20B7C8F3DBD}"/>
              </a:ext>
            </a:extLst>
          </p:cNvPr>
          <p:cNvSpPr txBox="1"/>
          <p:nvPr/>
        </p:nvSpPr>
        <p:spPr>
          <a:xfrm>
            <a:off x="6370" y="5733288"/>
            <a:ext cx="12192000" cy="98755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After installing new hardware</a:t>
            </a:r>
          </a:p>
        </p:txBody>
      </p:sp>
    </p:spTree>
    <p:extLst>
      <p:ext uri="{BB962C8B-B14F-4D97-AF65-F5344CB8AC3E}">
        <p14:creationId xmlns:p14="http://schemas.microsoft.com/office/powerpoint/2010/main" val="2256077860"/>
      </p:ext>
    </p:extLst>
  </p:cSld>
  <p:clrMapOvr>
    <a:masterClrMapping/>
  </p:clrMapOvr>
  <p:transition advClick="0" advTm="6000"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C14535-9727-6556-2F27-B9D444DA8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5770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FF3E2E-E298-D733-39D6-5C5CA2206A86}"/>
              </a:ext>
            </a:extLst>
          </p:cNvPr>
          <p:cNvSpPr txBox="1"/>
          <p:nvPr/>
        </p:nvSpPr>
        <p:spPr>
          <a:xfrm>
            <a:off x="0" y="4928616"/>
            <a:ext cx="12191999" cy="1613408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When the business requirements don’t make sense</a:t>
            </a:r>
          </a:p>
        </p:txBody>
      </p:sp>
    </p:spTree>
    <p:extLst>
      <p:ext uri="{BB962C8B-B14F-4D97-AF65-F5344CB8AC3E}">
        <p14:creationId xmlns:p14="http://schemas.microsoft.com/office/powerpoint/2010/main" val="2504174105"/>
      </p:ext>
    </p:extLst>
  </p:cSld>
  <p:clrMapOvr>
    <a:masterClrMapping/>
  </p:clrMapOvr>
  <p:transition advClick="0" advTm="6000"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F59413-9999-EBDA-62F2-B7CEB1956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86" y="5623560"/>
            <a:ext cx="2255335" cy="6948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8E5573-AE25-010F-387F-E3F3CEDE3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6812" y="393192"/>
            <a:ext cx="7230484" cy="516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282928"/>
      </p:ext>
    </p:extLst>
  </p:cSld>
  <p:clrMapOvr>
    <a:masterClrMapping/>
  </p:clrMapOvr>
  <p:transition advClick="0" advTm="6000"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4E3BE9-165E-D40C-DD0D-DC5FC502AA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3440" y="-125158"/>
            <a:ext cx="13524392" cy="70654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D82786-B5C8-831C-BA06-83DEA9088102}"/>
              </a:ext>
            </a:extLst>
          </p:cNvPr>
          <p:cNvSpPr txBox="1"/>
          <p:nvPr/>
        </p:nvSpPr>
        <p:spPr>
          <a:xfrm>
            <a:off x="0" y="4160520"/>
            <a:ext cx="12192000" cy="2560320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Realizing your index suggestions make you the new owner of future performance issues</a:t>
            </a:r>
          </a:p>
        </p:txBody>
      </p:sp>
    </p:spTree>
    <p:extLst>
      <p:ext uri="{BB962C8B-B14F-4D97-AF65-F5344CB8AC3E}">
        <p14:creationId xmlns:p14="http://schemas.microsoft.com/office/powerpoint/2010/main" val="3380882139"/>
      </p:ext>
    </p:extLst>
  </p:cSld>
  <p:clrMapOvr>
    <a:masterClrMapping/>
  </p:clrMapOvr>
  <p:transition advClick="0" advTm="6000"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59F81-224E-B779-4D35-B0CC75293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5400" b="1" dirty="0"/>
              <a:t>“Poorly designed indexes</a:t>
            </a:r>
            <a:br>
              <a:rPr lang="en-US" sz="5400" b="1" dirty="0"/>
            </a:br>
            <a:r>
              <a:rPr lang="en-US" sz="5400" b="1" dirty="0"/>
              <a:t>and a lack of indexes</a:t>
            </a:r>
            <a:br>
              <a:rPr lang="en-US" sz="5400" b="1" dirty="0"/>
            </a:br>
            <a:r>
              <a:rPr lang="en-US" sz="5400" b="1" dirty="0"/>
              <a:t>are primary sources of</a:t>
            </a:r>
            <a:br>
              <a:rPr lang="en-US" sz="5400" b="1" dirty="0"/>
            </a:br>
            <a:r>
              <a:rPr lang="en-US" sz="5400" b="1" dirty="0"/>
              <a:t>database application </a:t>
            </a:r>
          </a:p>
          <a:p>
            <a:pPr marL="0" indent="0" algn="ctr">
              <a:buNone/>
            </a:pPr>
            <a:r>
              <a:rPr lang="en-US" sz="5400" b="1" dirty="0"/>
              <a:t>bottlenecks”</a:t>
            </a:r>
          </a:p>
          <a:p>
            <a:pPr marL="0" indent="0" algn="ctr">
              <a:buNone/>
            </a:pPr>
            <a:r>
              <a:rPr lang="en-US" sz="3200" dirty="0">
                <a:hlinkClick r:id="rId3"/>
              </a:rPr>
              <a:t>learn.microsoft.com 04/04/2023</a:t>
            </a:r>
            <a:endParaRPr lang="en-US" sz="3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FD6BE4-8227-83DB-E12E-7F19FEB4E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Why are we here?</a:t>
            </a:r>
          </a:p>
        </p:txBody>
      </p:sp>
    </p:spTree>
    <p:extLst>
      <p:ext uri="{BB962C8B-B14F-4D97-AF65-F5344CB8AC3E}">
        <p14:creationId xmlns:p14="http://schemas.microsoft.com/office/powerpoint/2010/main" val="980637304"/>
      </p:ext>
    </p:extLst>
  </p:cSld>
  <p:clrMapOvr>
    <a:masterClrMapping/>
  </p:clrMapOvr>
  <p:transition advClick="0" advTm="6000"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Virtual Reality Computers GIF">
            <a:extLst>
              <a:ext uri="{FF2B5EF4-FFF2-40B4-BE49-F238E27FC236}">
                <a16:creationId xmlns:a16="http://schemas.microsoft.com/office/drawing/2014/main" id="{157A8D07-B07C-8CFE-8711-C7364D0F1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0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ABC325-41F0-8616-52B6-B9E2006EFDD4}"/>
              </a:ext>
            </a:extLst>
          </p:cNvPr>
          <p:cNvSpPr txBox="1"/>
          <p:nvPr/>
        </p:nvSpPr>
        <p:spPr>
          <a:xfrm>
            <a:off x="1554757" y="5893699"/>
            <a:ext cx="90824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Finally granted admin rights</a:t>
            </a:r>
          </a:p>
        </p:txBody>
      </p:sp>
    </p:spTree>
    <p:extLst>
      <p:ext uri="{BB962C8B-B14F-4D97-AF65-F5344CB8AC3E}">
        <p14:creationId xmlns:p14="http://schemas.microsoft.com/office/powerpoint/2010/main" val="2847830554"/>
      </p:ext>
    </p:extLst>
  </p:cSld>
  <p:clrMapOvr>
    <a:masterClrMapping/>
  </p:clrMapOvr>
  <p:transition advClick="0" advTm="6000"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64CAAD-E300-A4B4-AFDB-19B73F1831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0307" y="0"/>
            <a:ext cx="12759071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FF3E2E-E298-D733-39D6-5C5CA2206A86}"/>
              </a:ext>
            </a:extLst>
          </p:cNvPr>
          <p:cNvSpPr txBox="1"/>
          <p:nvPr/>
        </p:nvSpPr>
        <p:spPr>
          <a:xfrm>
            <a:off x="-341376" y="4818888"/>
            <a:ext cx="12533376" cy="2048255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When developers learn how poor indexes lead to resource semaphore waits</a:t>
            </a:r>
          </a:p>
        </p:txBody>
      </p:sp>
    </p:spTree>
    <p:extLst>
      <p:ext uri="{BB962C8B-B14F-4D97-AF65-F5344CB8AC3E}">
        <p14:creationId xmlns:p14="http://schemas.microsoft.com/office/powerpoint/2010/main" val="4035524691"/>
      </p:ext>
    </p:extLst>
  </p:cSld>
  <p:clrMapOvr>
    <a:masterClrMapping/>
  </p:clrMapOvr>
  <p:transition advClick="0" advTm="6000"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F140BC-5BCE-F58D-2960-701D8C729FAE}"/>
              </a:ext>
            </a:extLst>
          </p:cNvPr>
          <p:cNvSpPr txBox="1"/>
          <p:nvPr/>
        </p:nvSpPr>
        <p:spPr>
          <a:xfrm>
            <a:off x="646176" y="1051560"/>
            <a:ext cx="10570464" cy="4498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54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There are 1000’s of SQL community scripts to make indexes better.</a:t>
            </a:r>
          </a:p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5400" b="1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54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But who has time to find and run a thousand scripts?</a:t>
            </a:r>
            <a:endParaRPr lang="en-US" sz="5400" b="1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B300036-6000-6EFD-B33C-65B2DE876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Synopsis - 1</a:t>
            </a:r>
          </a:p>
        </p:txBody>
      </p:sp>
    </p:spTree>
    <p:extLst>
      <p:ext uri="{BB962C8B-B14F-4D97-AF65-F5344CB8AC3E}">
        <p14:creationId xmlns:p14="http://schemas.microsoft.com/office/powerpoint/2010/main" val="2983713098"/>
      </p:ext>
    </p:extLst>
  </p:cSld>
  <p:clrMapOvr>
    <a:masterClrMapping/>
  </p:clrMapOvr>
  <p:transition advClick="0" advTm="6000"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E5B427F-72BF-9B97-1CB5-A9F38484A8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1319" y="-45720"/>
            <a:ext cx="12575511" cy="715232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FF3E2E-E298-D733-39D6-5C5CA2206A86}"/>
              </a:ext>
            </a:extLst>
          </p:cNvPr>
          <p:cNvSpPr txBox="1"/>
          <p:nvPr/>
        </p:nvSpPr>
        <p:spPr>
          <a:xfrm>
            <a:off x="-175246" y="4965192"/>
            <a:ext cx="12379438" cy="1755648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After adding a covering index </a:t>
            </a:r>
            <a:b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</a:br>
            <a:r>
              <a:rPr lang="en-US" sz="5400" b="1" dirty="0">
                <a:ln w="31750">
                  <a:solidFill>
                    <a:schemeClr val="dk1">
                      <a:shade val="15000"/>
                    </a:schemeClr>
                  </a:solidFill>
                </a:ln>
                <a:solidFill>
                  <a:schemeClr val="bg1"/>
                </a:solidFill>
                <a:effectLst>
                  <a:innerShdw blurRad="63500" dist="50800" dir="18900000">
                    <a:schemeClr val="tx1">
                      <a:alpha val="36000"/>
                    </a:schemeClr>
                  </a:innerShdw>
                </a:effectLst>
              </a:rPr>
              <a:t>and the app is smoking</a:t>
            </a:r>
          </a:p>
        </p:txBody>
      </p:sp>
    </p:spTree>
    <p:extLst>
      <p:ext uri="{BB962C8B-B14F-4D97-AF65-F5344CB8AC3E}">
        <p14:creationId xmlns:p14="http://schemas.microsoft.com/office/powerpoint/2010/main" val="3561993517"/>
      </p:ext>
    </p:extLst>
  </p:cSld>
  <p:clrMapOvr>
    <a:masterClrMapping/>
  </p:clrMapOvr>
  <p:transition advClick="0" advTm="6000">
    <p:random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124952</TotalTime>
  <Words>505</Words>
  <Application>Microsoft Office PowerPoint</Application>
  <PresentationFormat>Widescreen</PresentationFormat>
  <Paragraphs>107</Paragraphs>
  <Slides>22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Office Theme</vt:lpstr>
      <vt:lpstr>1_Office Theme</vt:lpstr>
      <vt:lpstr>Custom Design</vt:lpstr>
      <vt:lpstr>Index (x): Prescriptions for Performance Improvement</vt:lpstr>
      <vt:lpstr>PowerPoint Presentation</vt:lpstr>
      <vt:lpstr>PowerPoint Presentation</vt:lpstr>
      <vt:lpstr>PowerPoint Presentation</vt:lpstr>
      <vt:lpstr>Why are we here?</vt:lpstr>
      <vt:lpstr>PowerPoint Presentation</vt:lpstr>
      <vt:lpstr>PowerPoint Presentation</vt:lpstr>
      <vt:lpstr>Session Synopsis - 1</vt:lpstr>
      <vt:lpstr>PowerPoint Presentation</vt:lpstr>
      <vt:lpstr>PowerPoint Presentation</vt:lpstr>
      <vt:lpstr>Session Synopsis - 2</vt:lpstr>
      <vt:lpstr>PowerPoint Presentation</vt:lpstr>
      <vt:lpstr>PowerPoint Presentation</vt:lpstr>
      <vt:lpstr>Session Synopsis - 3</vt:lpstr>
      <vt:lpstr>PowerPoint Presentation</vt:lpstr>
      <vt:lpstr>PowerPoint Presentation</vt:lpstr>
      <vt:lpstr>About Me</vt:lpstr>
      <vt:lpstr>PowerPoint Presentation</vt:lpstr>
      <vt:lpstr>PowerPoint Presentation</vt:lpstr>
      <vt:lpstr>Special thanks to these and other SQL community contributors!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>Bill</dc:creator>
  <cp:lastModifiedBy>SQLXL</cp:lastModifiedBy>
  <cp:revision>2508</cp:revision>
  <dcterms:created xsi:type="dcterms:W3CDTF">2022-12-24T15:55:49Z</dcterms:created>
  <dcterms:modified xsi:type="dcterms:W3CDTF">2024-08-15T21:04:57Z</dcterms:modified>
</cp:coreProperties>
</file>

<file path=docProps/thumbnail.jpeg>
</file>